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 (MS)" panose="020B0604020202020204" charset="0"/>
      <p:regular r:id="rId23"/>
    </p:embeddedFont>
    <p:embeddedFont>
      <p:font typeface="Calibri (MS)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81B02-F7DB-48EF-8A40-9CD828D1CB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F1EE3-6090-4BA9-BADA-21231EF5A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27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F1EE3-6090-4BA9-BADA-21231EF5AC6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52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F1EE3-6090-4BA9-BADA-21231EF5AC6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900783" cy="1859945"/>
          </a:xfrm>
          <a:custGeom>
            <a:avLst/>
            <a:gdLst/>
            <a:ahLst/>
            <a:cxnLst/>
            <a:rect l="l" t="t" r="r" b="b"/>
            <a:pathLst>
              <a:path w="1900783" h="1859945">
                <a:moveTo>
                  <a:pt x="0" y="0"/>
                </a:moveTo>
                <a:lnTo>
                  <a:pt x="1900783" y="0"/>
                </a:lnTo>
                <a:lnTo>
                  <a:pt x="1900783" y="1859945"/>
                </a:lnTo>
                <a:lnTo>
                  <a:pt x="0" y="1859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66685"/>
            <a:ext cx="16230600" cy="244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 i="0" dirty="0">
                <a:solidFill>
                  <a:schemeClr val="bg1"/>
                </a:solidFill>
                <a:effectLst/>
                <a:latin typeface="+mj-lt"/>
              </a:rPr>
              <a:t>Analyze Promotions and Provide Tangible Insights to the Sales Director of </a:t>
            </a:r>
            <a:r>
              <a:rPr lang="en-US" sz="6000" dirty="0" err="1">
                <a:solidFill>
                  <a:srgbClr val="E15A3F"/>
                </a:solidFill>
                <a:latin typeface="Calibri (MS) Bold"/>
              </a:rPr>
              <a:t>AtliQ’s</a:t>
            </a:r>
            <a:r>
              <a:rPr lang="en-US" sz="6000" dirty="0">
                <a:solidFill>
                  <a:srgbClr val="E15A3F"/>
                </a:solidFill>
                <a:latin typeface="Calibri (MS) Bold"/>
              </a:rPr>
              <a:t> Mart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62750" y="9004300"/>
            <a:ext cx="4762500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libri (MS)"/>
              </a:rPr>
              <a:t> Created by</a:t>
            </a:r>
          </a:p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libri (MS) Bold"/>
              </a:rPr>
              <a:t>G Viswavardhan Reddy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924550"/>
            <a:ext cx="8115300" cy="9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alibri (MS) Bold"/>
              </a:rPr>
              <a:t>Domain: FMCG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924550"/>
            <a:ext cx="8115300" cy="9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Calibri (MS) Bold"/>
              </a:rPr>
              <a:t>Function: Sales &amp; Promotions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2390" y="3783078"/>
            <a:ext cx="10783219" cy="2720843"/>
          </a:xfrm>
          <a:custGeom>
            <a:avLst/>
            <a:gdLst/>
            <a:ahLst/>
            <a:cxnLst/>
            <a:rect l="l" t="t" r="r" b="b"/>
            <a:pathLst>
              <a:path w="10783219" h="2720843">
                <a:moveTo>
                  <a:pt x="0" y="0"/>
                </a:moveTo>
                <a:lnTo>
                  <a:pt x="10783218" y="0"/>
                </a:lnTo>
                <a:lnTo>
                  <a:pt x="10783218" y="2720844"/>
                </a:lnTo>
                <a:lnTo>
                  <a:pt x="0" y="2720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66775"/>
            <a:ext cx="13793245" cy="13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5. Create a report featuring the Top 5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products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, ranked by Incremental Revenue Percentage (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IR%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), across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all campaigns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14DE7-95F1-FAB1-9FEE-E550A9E5280A}"/>
              </a:ext>
            </a:extLst>
          </p:cNvPr>
          <p:cNvSpPr txBox="1"/>
          <p:nvPr/>
        </p:nvSpPr>
        <p:spPr>
          <a:xfrm>
            <a:off x="1028700" y="6995798"/>
            <a:ext cx="13986568" cy="148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</a:rPr>
              <a:t>Identifies most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successful products </a:t>
            </a:r>
            <a:r>
              <a:rPr lang="en-US" sz="4000" dirty="0">
                <a:solidFill>
                  <a:srgbClr val="FFFFFF"/>
                </a:solidFill>
                <a:latin typeface="Calibri (MS)"/>
              </a:rPr>
              <a:t>in terms of incremental revenue across all campaigns.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19150"/>
            <a:ext cx="16230600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Incremental Revenue (IR)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63700"/>
            <a:ext cx="16230600" cy="373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 sz="4000" dirty="0"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Incremental revenue measures the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additional revenue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generated during promotions compared to non-promotional periods.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Calibri (MS)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It provides a direct insight into the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financial impact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of promotions on overall sales.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Calibri (MS)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It helps to assess the overall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profitability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of promotions.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Incremental Sold Units (ISU):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63700"/>
            <a:ext cx="16230600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 dirty="0"/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Incremental sold units measure the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additional quantity of products sold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during promotional periods compared to non-promotional periods.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Calibri (MS)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It indicates the effectiveness of promotions in driving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sales volume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Calibri (MS)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It provides insights into the promotional strategies' ability to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increase market share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,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brand visibility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, and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clear excess inventory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1613" y="4221163"/>
            <a:ext cx="11204774" cy="134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Calibri (MS) Bold"/>
              </a:rPr>
              <a:t>Report 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58444" y="3124977"/>
            <a:ext cx="5971111" cy="4037046"/>
          </a:xfrm>
          <a:custGeom>
            <a:avLst/>
            <a:gdLst/>
            <a:ahLst/>
            <a:cxnLst/>
            <a:rect l="l" t="t" r="r" b="b"/>
            <a:pathLst>
              <a:path w="5971111" h="4037046">
                <a:moveTo>
                  <a:pt x="0" y="0"/>
                </a:moveTo>
                <a:lnTo>
                  <a:pt x="5971112" y="0"/>
                </a:lnTo>
                <a:lnTo>
                  <a:pt x="5971112" y="4037046"/>
                </a:lnTo>
                <a:lnTo>
                  <a:pt x="0" y="403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3761" y="1972452"/>
            <a:ext cx="4496397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number of stores alone may not directly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correlate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with the incremental revenue generated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3761" y="6009498"/>
            <a:ext cx="4496397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local demographics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purchasing power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marketing effectiveness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consumer behavior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83753" y="4257675"/>
            <a:ext cx="411711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E15A3F"/>
                </a:solidFill>
                <a:latin typeface="Calibri (MS)"/>
              </a:rPr>
              <a:t>Madurai 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stands out with a remarkable 120% increase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6660" y="819150"/>
            <a:ext cx="20346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07417-6749-D84E-A526-48CEE9123C34}"/>
              </a:ext>
            </a:extLst>
          </p:cNvPr>
          <p:cNvSpPr/>
          <p:nvPr/>
        </p:nvSpPr>
        <p:spPr>
          <a:xfrm>
            <a:off x="6553199" y="3390900"/>
            <a:ext cx="2590801" cy="11430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13B3326-E425-DE35-779A-A62150C5859F}"/>
              </a:ext>
            </a:extLst>
          </p:cNvPr>
          <p:cNvSpPr/>
          <p:nvPr/>
        </p:nvSpPr>
        <p:spPr>
          <a:xfrm>
            <a:off x="6934200" y="4423500"/>
            <a:ext cx="155448" cy="72000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C0EC318-D32F-97E6-B981-5CDB38E705A8}"/>
              </a:ext>
            </a:extLst>
          </p:cNvPr>
          <p:cNvSpPr/>
          <p:nvPr/>
        </p:nvSpPr>
        <p:spPr>
          <a:xfrm>
            <a:off x="8686800" y="4423500"/>
            <a:ext cx="155448" cy="720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A20D658-2925-D618-3FA0-8245BFB2D3CB}"/>
              </a:ext>
            </a:extLst>
          </p:cNvPr>
          <p:cNvSpPr/>
          <p:nvPr/>
        </p:nvSpPr>
        <p:spPr>
          <a:xfrm>
            <a:off x="6934200" y="5252956"/>
            <a:ext cx="155448" cy="72000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822075E-1C0E-DE8E-2EBA-3A4C556AEC6B}"/>
              </a:ext>
            </a:extLst>
          </p:cNvPr>
          <p:cNvSpPr/>
          <p:nvPr/>
        </p:nvSpPr>
        <p:spPr>
          <a:xfrm>
            <a:off x="9144000" y="5252956"/>
            <a:ext cx="155448" cy="720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4143" y="3510548"/>
            <a:ext cx="5619713" cy="2247885"/>
          </a:xfrm>
          <a:custGeom>
            <a:avLst/>
            <a:gdLst/>
            <a:ahLst/>
            <a:cxnLst/>
            <a:rect l="l" t="t" r="r" b="b"/>
            <a:pathLst>
              <a:path w="5619713" h="2247885">
                <a:moveTo>
                  <a:pt x="0" y="0"/>
                </a:moveTo>
                <a:lnTo>
                  <a:pt x="5619714" y="0"/>
                </a:lnTo>
                <a:lnTo>
                  <a:pt x="5619714" y="2247885"/>
                </a:lnTo>
                <a:lnTo>
                  <a:pt x="0" y="2247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325295"/>
            <a:ext cx="13400566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E15A3F"/>
                </a:solidFill>
                <a:latin typeface="Calibri (MS)"/>
              </a:rPr>
              <a:t>purchase of premium or high-value products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663700"/>
            <a:ext cx="15156096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Despite selling few units, the Diwali campaign generated significantly higher </a:t>
            </a:r>
            <a:r>
              <a:rPr lang="en-US" sz="3000" dirty="0">
                <a:solidFill>
                  <a:srgbClr val="FFFFFF"/>
                </a:solidFill>
                <a:latin typeface="Calibri (MS) Bold"/>
              </a:rPr>
              <a:t>revenue.</a:t>
            </a:r>
            <a:endParaRPr lang="en-US" sz="3000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039170"/>
            <a:ext cx="151560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The Sankranti campaign resulted in significantly higher incremental </a:t>
            </a:r>
            <a:r>
              <a:rPr lang="en-US" sz="3000" dirty="0">
                <a:solidFill>
                  <a:srgbClr val="FFFFFF"/>
                </a:solidFill>
                <a:latin typeface="Calibri (MS) Bold"/>
              </a:rPr>
              <a:t>sales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compared to the         Diwali campaign.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05995"/>
            <a:ext cx="15156096" cy="158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attractive promotional offers targeting a broader consumer base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more number of products bought by consumers under the categories (grocery &amp; staples, home appliances, and home care) offers BOGOF promotion type.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6660" y="819150"/>
            <a:ext cx="203467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27157" y="819150"/>
            <a:ext cx="66675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ISU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250" y="819150"/>
            <a:ext cx="66675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IR</a:t>
            </a:r>
          </a:p>
        </p:txBody>
      </p:sp>
      <p:sp>
        <p:nvSpPr>
          <p:cNvPr id="5" name="Freeform 5"/>
          <p:cNvSpPr/>
          <p:nvPr/>
        </p:nvSpPr>
        <p:spPr>
          <a:xfrm>
            <a:off x="2021469" y="1889034"/>
            <a:ext cx="6173062" cy="3254466"/>
          </a:xfrm>
          <a:custGeom>
            <a:avLst/>
            <a:gdLst/>
            <a:ahLst/>
            <a:cxnLst/>
            <a:rect l="l" t="t" r="r" b="b"/>
            <a:pathLst>
              <a:path w="6173062" h="3254466">
                <a:moveTo>
                  <a:pt x="0" y="0"/>
                </a:moveTo>
                <a:lnTo>
                  <a:pt x="6173062" y="0"/>
                </a:lnTo>
                <a:lnTo>
                  <a:pt x="6173062" y="3254466"/>
                </a:lnTo>
                <a:lnTo>
                  <a:pt x="0" y="325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78164" y="1889034"/>
            <a:ext cx="6173784" cy="3254466"/>
          </a:xfrm>
          <a:custGeom>
            <a:avLst/>
            <a:gdLst/>
            <a:ahLst/>
            <a:cxnLst/>
            <a:rect l="l" t="t" r="r" b="b"/>
            <a:pathLst>
              <a:path w="6173784" h="3254466">
                <a:moveTo>
                  <a:pt x="0" y="0"/>
                </a:moveTo>
                <a:lnTo>
                  <a:pt x="6173784" y="0"/>
                </a:lnTo>
                <a:lnTo>
                  <a:pt x="6173784" y="3254466"/>
                </a:lnTo>
                <a:lnTo>
                  <a:pt x="0" y="3254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48" b="-4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5952" y="5260559"/>
            <a:ext cx="687579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All discount-based promotion types are not performing well.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27157" y="5260559"/>
            <a:ext cx="687579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25% promotion type is not performing well.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5952" y="6432134"/>
            <a:ext cx="14828705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The promotion types 33% and 50% drove sales volume but resulted in a decrease in IR. This indicates that </a:t>
            </a:r>
            <a:r>
              <a:rPr lang="en-US" sz="3000" dirty="0">
                <a:solidFill>
                  <a:srgbClr val="E15A3F"/>
                </a:solidFill>
                <a:latin typeface="Calibri (MS)"/>
              </a:rPr>
              <a:t>discounts severely impact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the overall revenue.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The promotion type 25% might not have resonated well with consumers or failed to drive sufficient sales volume, leading to a decrease in overall 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00504" y="1905344"/>
            <a:ext cx="4286992" cy="6476311"/>
          </a:xfrm>
          <a:custGeom>
            <a:avLst/>
            <a:gdLst/>
            <a:ahLst/>
            <a:cxnLst/>
            <a:rect l="l" t="t" r="r" b="b"/>
            <a:pathLst>
              <a:path w="4286992" h="6476311">
                <a:moveTo>
                  <a:pt x="0" y="0"/>
                </a:moveTo>
                <a:lnTo>
                  <a:pt x="4286992" y="0"/>
                </a:lnTo>
                <a:lnTo>
                  <a:pt x="4286992" y="6476312"/>
                </a:lnTo>
                <a:lnTo>
                  <a:pt x="0" y="647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24319"/>
            <a:ext cx="575674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 Home_Essential_8_Product_combo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0209" y="1577080"/>
            <a:ext cx="5219091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Calibri (MS)"/>
              </a:rPr>
              <a:t>WaterProof_Immersion_Rod</a:t>
            </a:r>
            <a:endParaRPr lang="en-US" sz="3000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699" y="6460222"/>
            <a:ext cx="575674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Calibri (MS)"/>
              </a:rPr>
              <a:t>Doodh_Kesar_Body_Lotion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(200ML)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305" y="6190918"/>
            <a:ext cx="5756743" cy="104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Calibri (MS)"/>
              </a:rPr>
              <a:t>Body_Milk_Nourishing_Lotion</a:t>
            </a:r>
            <a:r>
              <a:rPr lang="en-US" sz="3000" dirty="0">
                <a:solidFill>
                  <a:srgbClr val="FFFFFF"/>
                </a:solidFill>
                <a:latin typeface="Calibri (MS)"/>
              </a:rPr>
              <a:t> (120ML)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06F520A-5A1C-C85B-01BB-3AA06B961104}"/>
              </a:ext>
            </a:extLst>
          </p:cNvPr>
          <p:cNvSpPr/>
          <p:nvPr/>
        </p:nvSpPr>
        <p:spPr>
          <a:xfrm rot="1189343" flipH="1" flipV="1">
            <a:off x="5039127" y="2223753"/>
            <a:ext cx="1991166" cy="648000"/>
          </a:xfrm>
          <a:custGeom>
            <a:avLst/>
            <a:gdLst/>
            <a:ahLst/>
            <a:cxnLst/>
            <a:rect l="l" t="t" r="r" b="b"/>
            <a:pathLst>
              <a:path w="3454566" h="1235007">
                <a:moveTo>
                  <a:pt x="0" y="0"/>
                </a:moveTo>
                <a:lnTo>
                  <a:pt x="3454567" y="0"/>
                </a:lnTo>
                <a:lnTo>
                  <a:pt x="3454567" y="1235007"/>
                </a:lnTo>
                <a:lnTo>
                  <a:pt x="0" y="123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FFE9547-D682-55AF-4754-757E23DA6790}"/>
              </a:ext>
            </a:extLst>
          </p:cNvPr>
          <p:cNvSpPr/>
          <p:nvPr/>
        </p:nvSpPr>
        <p:spPr>
          <a:xfrm rot="19797414" flipV="1">
            <a:off x="10972219" y="7057346"/>
            <a:ext cx="1725459" cy="626437"/>
          </a:xfrm>
          <a:custGeom>
            <a:avLst/>
            <a:gdLst/>
            <a:ahLst/>
            <a:cxnLst/>
            <a:rect l="l" t="t" r="r" b="b"/>
            <a:pathLst>
              <a:path w="3454566" h="1235007">
                <a:moveTo>
                  <a:pt x="0" y="0"/>
                </a:moveTo>
                <a:lnTo>
                  <a:pt x="3454567" y="0"/>
                </a:lnTo>
                <a:lnTo>
                  <a:pt x="3454567" y="1235007"/>
                </a:lnTo>
                <a:lnTo>
                  <a:pt x="0" y="123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E5F6263-F837-FBA2-0A2D-8ABD10E992D0}"/>
              </a:ext>
            </a:extLst>
          </p:cNvPr>
          <p:cNvSpPr/>
          <p:nvPr/>
        </p:nvSpPr>
        <p:spPr>
          <a:xfrm rot="19797414" flipV="1">
            <a:off x="10942724" y="2611947"/>
            <a:ext cx="2164550" cy="626437"/>
          </a:xfrm>
          <a:custGeom>
            <a:avLst/>
            <a:gdLst/>
            <a:ahLst/>
            <a:cxnLst/>
            <a:rect l="l" t="t" r="r" b="b"/>
            <a:pathLst>
              <a:path w="3454566" h="1235007">
                <a:moveTo>
                  <a:pt x="0" y="0"/>
                </a:moveTo>
                <a:lnTo>
                  <a:pt x="3454567" y="0"/>
                </a:lnTo>
                <a:lnTo>
                  <a:pt x="3454567" y="1235007"/>
                </a:lnTo>
                <a:lnTo>
                  <a:pt x="0" y="123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237C1F-0C8E-FAA8-1842-13193208CD02}"/>
              </a:ext>
            </a:extLst>
          </p:cNvPr>
          <p:cNvSpPr/>
          <p:nvPr/>
        </p:nvSpPr>
        <p:spPr>
          <a:xfrm rot="1189343" flipH="1" flipV="1">
            <a:off x="5039127" y="7415245"/>
            <a:ext cx="1991166" cy="648000"/>
          </a:xfrm>
          <a:custGeom>
            <a:avLst/>
            <a:gdLst/>
            <a:ahLst/>
            <a:cxnLst/>
            <a:rect l="l" t="t" r="r" b="b"/>
            <a:pathLst>
              <a:path w="3454566" h="1235007">
                <a:moveTo>
                  <a:pt x="0" y="0"/>
                </a:moveTo>
                <a:lnTo>
                  <a:pt x="3454567" y="0"/>
                </a:lnTo>
                <a:lnTo>
                  <a:pt x="3454567" y="1235007"/>
                </a:lnTo>
                <a:lnTo>
                  <a:pt x="0" y="123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79908" y="2628900"/>
            <a:ext cx="9528185" cy="2654062"/>
          </a:xfrm>
          <a:custGeom>
            <a:avLst/>
            <a:gdLst/>
            <a:ahLst/>
            <a:cxnLst/>
            <a:rect l="l" t="t" r="r" b="b"/>
            <a:pathLst>
              <a:path w="9528185" h="2654062">
                <a:moveTo>
                  <a:pt x="0" y="0"/>
                </a:moveTo>
                <a:lnTo>
                  <a:pt x="9528184" y="0"/>
                </a:lnTo>
                <a:lnTo>
                  <a:pt x="9528184" y="2654062"/>
                </a:lnTo>
                <a:lnTo>
                  <a:pt x="0" y="2654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9908" y="6113766"/>
            <a:ext cx="9528185" cy="3261224"/>
          </a:xfrm>
          <a:custGeom>
            <a:avLst/>
            <a:gdLst/>
            <a:ahLst/>
            <a:cxnLst/>
            <a:rect l="l" t="t" r="r" b="b"/>
            <a:pathLst>
              <a:path w="9528185" h="3261224">
                <a:moveTo>
                  <a:pt x="0" y="0"/>
                </a:moveTo>
                <a:lnTo>
                  <a:pt x="9528184" y="0"/>
                </a:lnTo>
                <a:lnTo>
                  <a:pt x="9528184" y="3261224"/>
                </a:lnTo>
                <a:lnTo>
                  <a:pt x="0" y="326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39B31F2A-4D0A-B2E6-C3EC-293073EE768D}"/>
              </a:ext>
            </a:extLst>
          </p:cNvPr>
          <p:cNvSpPr/>
          <p:nvPr/>
        </p:nvSpPr>
        <p:spPr>
          <a:xfrm>
            <a:off x="2971800" y="3639745"/>
            <a:ext cx="1408107" cy="4114800"/>
          </a:xfrm>
          <a:prstGeom prst="curvedRightArrow">
            <a:avLst>
              <a:gd name="adj1" fmla="val 20673"/>
              <a:gd name="adj2" fmla="val 58585"/>
              <a:gd name="adj3" fmla="val 33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6EF4E-A115-15EF-84C4-46E626FC8228}"/>
              </a:ext>
            </a:extLst>
          </p:cNvPr>
          <p:cNvSpPr txBox="1"/>
          <p:nvPr/>
        </p:nvSpPr>
        <p:spPr>
          <a:xfrm>
            <a:off x="4379907" y="693419"/>
            <a:ext cx="9144000" cy="93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Correlation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16B257C7-25F3-562C-435B-A16C63FE9A25}"/>
              </a:ext>
            </a:extLst>
          </p:cNvPr>
          <p:cNvSpPr txBox="1"/>
          <p:nvPr/>
        </p:nvSpPr>
        <p:spPr>
          <a:xfrm>
            <a:off x="1565952" y="1794368"/>
            <a:ext cx="15156096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libri (MS)"/>
              </a:rPr>
              <a:t>No 2 promo types will be given for the same product/category during the same campaign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16230600" cy="695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City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Bengaluru</a:t>
            </a:r>
            <a:r>
              <a:rPr lang="en-US" sz="2600" dirty="0">
                <a:solidFill>
                  <a:srgbClr val="FFFFFF"/>
                </a:solidFill>
              </a:rPr>
              <a:t>, with the highest number of stores 10 generates an incremental revenue of 38.23M reports first.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Top 10 stores from Mysore (2), Chennai (4), and Bengaluru (4) in terms of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IR</a:t>
            </a:r>
            <a:r>
              <a:rPr lang="en-US" sz="2600" dirty="0">
                <a:solidFill>
                  <a:srgbClr val="FFFFFF"/>
                </a:solidFill>
              </a:rPr>
              <a:t>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Bottom 10 stores from Coimbatore (1), Vijayawada (2), Mangalore (3), Trivandrum (2), and Visakhapatnam (2) in terms of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ISU.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top 2 promotion types that resulted in the highest IR are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500 cashback and BOGOF</a:t>
            </a:r>
            <a:r>
              <a:rPr lang="en-US" sz="2600" dirty="0">
                <a:solidFill>
                  <a:srgbClr val="FFFFFF"/>
                </a:solidFill>
              </a:rPr>
              <a:t>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bottom 2 promotion types that resulted in terms of ISU are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50% and 25%.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Of all the promotion types,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discount-based</a:t>
            </a:r>
            <a:r>
              <a:rPr lang="en-US" sz="2600" dirty="0">
                <a:solidFill>
                  <a:srgbClr val="FFFFFF"/>
                </a:solidFill>
              </a:rPr>
              <a:t> are not performing well.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promotion type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500 Cashback </a:t>
            </a:r>
            <a:r>
              <a:rPr lang="en-US" sz="2600" dirty="0">
                <a:solidFill>
                  <a:srgbClr val="FFFFFF"/>
                </a:solidFill>
              </a:rPr>
              <a:t>strikes the best balance ISU and maintains healthy margins.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product category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Combo1</a:t>
            </a:r>
            <a:r>
              <a:rPr lang="en-US" sz="2600" dirty="0">
                <a:solidFill>
                  <a:srgbClr val="FFFFFF"/>
                </a:solidFill>
              </a:rPr>
              <a:t> with incremental revenue of 91.05M reports first.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Home_Essential_8_Product_combo and </a:t>
            </a:r>
            <a:r>
              <a:rPr lang="en-US" sz="2600" dirty="0" err="1">
                <a:solidFill>
                  <a:srgbClr val="FFFFFF"/>
                </a:solidFill>
              </a:rPr>
              <a:t>WaterProof_Immersion_Rod</a:t>
            </a:r>
            <a:r>
              <a:rPr lang="en-US" sz="2600" dirty="0">
                <a:solidFill>
                  <a:srgbClr val="FFFFFF"/>
                </a:solidFill>
              </a:rPr>
              <a:t> respond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exceptionally well </a:t>
            </a:r>
            <a:r>
              <a:rPr lang="en-US" sz="2600" dirty="0">
                <a:solidFill>
                  <a:srgbClr val="FFFFFF"/>
                </a:solidFill>
              </a:rPr>
              <a:t>to the promotions.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 err="1">
                <a:solidFill>
                  <a:srgbClr val="FFFFFF"/>
                </a:solidFill>
              </a:rPr>
              <a:t>Doodh_Kesar_Body_Lotion</a:t>
            </a:r>
            <a:r>
              <a:rPr lang="en-US" sz="2600" dirty="0">
                <a:solidFill>
                  <a:srgbClr val="FFFFFF"/>
                </a:solidFill>
              </a:rPr>
              <a:t> (200ML) and </a:t>
            </a:r>
            <a:r>
              <a:rPr lang="en-US" sz="2600" dirty="0" err="1">
                <a:solidFill>
                  <a:srgbClr val="FFFFFF"/>
                </a:solidFill>
              </a:rPr>
              <a:t>Body_Milk_Nourishing_Lotion</a:t>
            </a:r>
            <a:r>
              <a:rPr lang="en-US" sz="2600" dirty="0">
                <a:solidFill>
                  <a:srgbClr val="FFFFFF"/>
                </a:solidFill>
              </a:rPr>
              <a:t> (120ML) respond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poorly</a:t>
            </a:r>
            <a:r>
              <a:rPr lang="en-US" sz="2600" dirty="0">
                <a:solidFill>
                  <a:srgbClr val="FFFFFF"/>
                </a:solidFill>
              </a:rPr>
              <a:t> to the promotions.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</a:rPr>
              <a:t>The product categories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Grocery &amp; Staples, Home care, and Home appliances </a:t>
            </a:r>
            <a:r>
              <a:rPr lang="en-US" sz="2600" dirty="0">
                <a:solidFill>
                  <a:srgbClr val="FFFFFF"/>
                </a:solidFill>
              </a:rPr>
              <a:t>respond well with the </a:t>
            </a:r>
            <a:r>
              <a:rPr lang="en-US" sz="2600" dirty="0">
                <a:solidFill>
                  <a:srgbClr val="E15A3F"/>
                </a:solidFill>
                <a:latin typeface="Calibri (MS)"/>
              </a:rPr>
              <a:t>BOGOF</a:t>
            </a:r>
            <a:r>
              <a:rPr lang="en-US" sz="2600" dirty="0">
                <a:solidFill>
                  <a:srgbClr val="FFFFFF"/>
                </a:solidFill>
              </a:rPr>
              <a:t> promotion type.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43726" y="752475"/>
            <a:ext cx="2800549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libri (MS)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79744" y="2782888"/>
            <a:ext cx="8728511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Project’s Objective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Data Overview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Business/Ad-Hoc Requests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Report Demonstration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18FD1-8959-6F9A-E004-69858C1176AE}"/>
              </a:ext>
            </a:extLst>
          </p:cNvPr>
          <p:cNvSpPr txBox="1"/>
          <p:nvPr/>
        </p:nvSpPr>
        <p:spPr>
          <a:xfrm>
            <a:off x="4572000" y="4676064"/>
            <a:ext cx="9144000" cy="93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libri (MS)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84355" y="752475"/>
            <a:ext cx="3519289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libri (MS) Bold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5122" y="2165622"/>
            <a:ext cx="14977756" cy="624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E15A3F"/>
                </a:solidFill>
                <a:latin typeface="Calibri (MS) Bold"/>
              </a:rPr>
              <a:t>AtliQ</a:t>
            </a:r>
            <a:r>
              <a:rPr lang="en-US" sz="3500" dirty="0">
                <a:solidFill>
                  <a:srgbClr val="E15A3F"/>
                </a:solidFill>
                <a:latin typeface="Calibri (MS) Bold"/>
              </a:rPr>
              <a:t> Mart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is a retail giant with over 50 supermarkets in the southern region of India.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Calibri (MS)"/>
              </a:rPr>
              <a:t>All of </a:t>
            </a:r>
            <a:r>
              <a:rPr lang="en-US" sz="3500" dirty="0" err="1">
                <a:solidFill>
                  <a:srgbClr val="FFFFFF"/>
                </a:solidFill>
                <a:latin typeface="Calibri (MS)"/>
              </a:rPr>
              <a:t>AtliQ’s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stores ran a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massive promotion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on their products during Diwali 2023 and Sankranti 2024 (festive time in India).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E15A3F"/>
                </a:solidFill>
                <a:latin typeface="Calibri (MS) Bold"/>
              </a:rPr>
              <a:t>Bruce </a:t>
            </a:r>
            <a:r>
              <a:rPr lang="en-US" sz="3500" dirty="0" err="1">
                <a:solidFill>
                  <a:srgbClr val="E15A3F"/>
                </a:solidFill>
                <a:latin typeface="Calibri (MS) Bold"/>
              </a:rPr>
              <a:t>Haryali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,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Sales Director of </a:t>
            </a:r>
            <a:r>
              <a:rPr lang="en-US" sz="3500" dirty="0" err="1">
                <a:solidFill>
                  <a:srgbClr val="EEA394"/>
                </a:solidFill>
                <a:latin typeface="Calibri (MS)"/>
              </a:rPr>
              <a:t>AtliQ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, wants to understand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which promotions did well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and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which did not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so that they can make informed decisions for their next promotional period.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Calibri (MS)"/>
              </a:rPr>
              <a:t>The company seeks insights on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5 Business requests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and wants to know about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store performance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analysis,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promotional 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analysis, and </a:t>
            </a:r>
            <a:r>
              <a:rPr lang="en-US" sz="3500" dirty="0">
                <a:solidFill>
                  <a:srgbClr val="EEA394"/>
                </a:solidFill>
                <a:latin typeface="Calibri (MS)"/>
              </a:rPr>
              <a:t>product and category</a:t>
            </a:r>
            <a:r>
              <a:rPr lang="en-US" sz="3500" dirty="0">
                <a:solidFill>
                  <a:srgbClr val="FFFFFF"/>
                </a:solidFill>
                <a:latin typeface="Calibri (MS)"/>
              </a:rPr>
              <a:t> analysis.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90975" y="2096554"/>
            <a:ext cx="12506051" cy="6093892"/>
          </a:xfrm>
          <a:custGeom>
            <a:avLst/>
            <a:gdLst/>
            <a:ahLst/>
            <a:cxnLst/>
            <a:rect l="l" t="t" r="r" b="b"/>
            <a:pathLst>
              <a:path w="12506051" h="6093892">
                <a:moveTo>
                  <a:pt x="0" y="0"/>
                </a:moveTo>
                <a:lnTo>
                  <a:pt x="12506050" y="0"/>
                </a:lnTo>
                <a:lnTo>
                  <a:pt x="12506050" y="6093892"/>
                </a:lnTo>
                <a:lnTo>
                  <a:pt x="0" y="609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07135" y="752475"/>
            <a:ext cx="9673729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libri (MS) Bold"/>
              </a:rPr>
              <a:t>Data Overview and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756630-5D30-128E-260C-C63182878DAF}"/>
              </a:ext>
            </a:extLst>
          </p:cNvPr>
          <p:cNvSpPr/>
          <p:nvPr/>
        </p:nvSpPr>
        <p:spPr>
          <a:xfrm>
            <a:off x="5105400" y="2270125"/>
            <a:ext cx="2590801" cy="5715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EC763D-9854-AD92-807E-18568497AC08}"/>
              </a:ext>
            </a:extLst>
          </p:cNvPr>
          <p:cNvSpPr/>
          <p:nvPr/>
        </p:nvSpPr>
        <p:spPr>
          <a:xfrm>
            <a:off x="7848598" y="3009900"/>
            <a:ext cx="2590801" cy="5715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6B528F-72EB-B9A3-8266-975DCC37543C}"/>
              </a:ext>
            </a:extLst>
          </p:cNvPr>
          <p:cNvSpPr/>
          <p:nvPr/>
        </p:nvSpPr>
        <p:spPr>
          <a:xfrm>
            <a:off x="10439399" y="6419851"/>
            <a:ext cx="2590801" cy="5715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E738C7-371A-379A-CC0E-2C21752C9057}"/>
              </a:ext>
            </a:extLst>
          </p:cNvPr>
          <p:cNvSpPr/>
          <p:nvPr/>
        </p:nvSpPr>
        <p:spPr>
          <a:xfrm>
            <a:off x="5105399" y="6350149"/>
            <a:ext cx="2590801" cy="5715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71411" y="1955800"/>
            <a:ext cx="7545178" cy="6543084"/>
          </a:xfrm>
          <a:custGeom>
            <a:avLst/>
            <a:gdLst/>
            <a:ahLst/>
            <a:cxnLst/>
            <a:rect l="l" t="t" r="r" b="b"/>
            <a:pathLst>
              <a:path w="7545178" h="6543084">
                <a:moveTo>
                  <a:pt x="0" y="0"/>
                </a:moveTo>
                <a:lnTo>
                  <a:pt x="7545178" y="0"/>
                </a:lnTo>
                <a:lnTo>
                  <a:pt x="7545178" y="6543084"/>
                </a:lnTo>
                <a:lnTo>
                  <a:pt x="0" y="65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8100000">
            <a:off x="9989632" y="4004874"/>
            <a:ext cx="3410023" cy="3804286"/>
          </a:xfrm>
          <a:custGeom>
            <a:avLst/>
            <a:gdLst/>
            <a:ahLst/>
            <a:cxnLst/>
            <a:rect l="l" t="t" r="r" b="b"/>
            <a:pathLst>
              <a:path w="3410023" h="3804286">
                <a:moveTo>
                  <a:pt x="0" y="0"/>
                </a:moveTo>
                <a:lnTo>
                  <a:pt x="3410023" y="0"/>
                </a:lnTo>
                <a:lnTo>
                  <a:pt x="3410023" y="3804285"/>
                </a:lnTo>
                <a:lnTo>
                  <a:pt x="0" y="3804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8650" y="752475"/>
            <a:ext cx="6870700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libri (MS) Bold"/>
              </a:rPr>
              <a:t>Product Hierarchy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55147" y="6092722"/>
            <a:ext cx="2790983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Inner Circle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 Bold"/>
              </a:rPr>
              <a:t>Category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5147" y="3194448"/>
            <a:ext cx="2790983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Outer Circle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 Bold"/>
              </a:rPr>
              <a:t>Products</a:t>
            </a:r>
          </a:p>
        </p:txBody>
      </p:sp>
      <p:sp>
        <p:nvSpPr>
          <p:cNvPr id="8" name="Freeform 8"/>
          <p:cNvSpPr/>
          <p:nvPr/>
        </p:nvSpPr>
        <p:spPr>
          <a:xfrm rot="-8100000">
            <a:off x="11720360" y="1483773"/>
            <a:ext cx="2588397" cy="2887664"/>
          </a:xfrm>
          <a:custGeom>
            <a:avLst/>
            <a:gdLst/>
            <a:ahLst/>
            <a:cxnLst/>
            <a:rect l="l" t="t" r="r" b="b"/>
            <a:pathLst>
              <a:path w="2588397" h="2887664">
                <a:moveTo>
                  <a:pt x="0" y="0"/>
                </a:moveTo>
                <a:lnTo>
                  <a:pt x="2588397" y="0"/>
                </a:lnTo>
                <a:lnTo>
                  <a:pt x="2588397" y="2887664"/>
                </a:lnTo>
                <a:lnTo>
                  <a:pt x="0" y="288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75812" y="3420771"/>
            <a:ext cx="10336377" cy="1722729"/>
          </a:xfrm>
          <a:custGeom>
            <a:avLst/>
            <a:gdLst/>
            <a:ahLst/>
            <a:cxnLst/>
            <a:rect l="l" t="t" r="r" b="b"/>
            <a:pathLst>
              <a:path w="10336377" h="1722729">
                <a:moveTo>
                  <a:pt x="0" y="0"/>
                </a:moveTo>
                <a:lnTo>
                  <a:pt x="10336376" y="0"/>
                </a:lnTo>
                <a:lnTo>
                  <a:pt x="10336376" y="1722729"/>
                </a:lnTo>
                <a:lnTo>
                  <a:pt x="0" y="172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66775"/>
            <a:ext cx="13793245" cy="13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1. Provide a list of products with a base price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greater than 500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 and featured in the promo type of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 'BOGOF'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 (Buy One Get One Free).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067425"/>
            <a:ext cx="13793245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High-value products that are currently being heavily discounted.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9B11D-042E-1F1D-2FAC-88739695B9C9}"/>
              </a:ext>
            </a:extLst>
          </p:cNvPr>
          <p:cNvSpPr txBox="1"/>
          <p:nvPr/>
        </p:nvSpPr>
        <p:spPr>
          <a:xfrm>
            <a:off x="1028700" y="6741456"/>
            <a:ext cx="13793245" cy="13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Knowing this information helps </a:t>
            </a:r>
            <a:r>
              <a:rPr lang="en-US" sz="3999" dirty="0" err="1">
                <a:solidFill>
                  <a:srgbClr val="FFFFFF"/>
                </a:solidFill>
                <a:latin typeface="Calibri (MS)"/>
              </a:rPr>
              <a:t>AtliQ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 evaluate pricing and promotional strategies.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05323" y="2336800"/>
            <a:ext cx="12209945" cy="6100180"/>
            <a:chOff x="0" y="0"/>
            <a:chExt cx="16279927" cy="8133573"/>
          </a:xfrm>
        </p:grpSpPr>
        <p:sp>
          <p:nvSpPr>
            <p:cNvPr id="4" name="Freeform 4"/>
            <p:cNvSpPr/>
            <p:nvPr/>
          </p:nvSpPr>
          <p:spPr>
            <a:xfrm>
              <a:off x="0" y="1235007"/>
              <a:ext cx="5315257" cy="6318539"/>
            </a:xfrm>
            <a:custGeom>
              <a:avLst/>
              <a:gdLst/>
              <a:ahLst/>
              <a:cxnLst/>
              <a:rect l="l" t="t" r="r" b="b"/>
              <a:pathLst>
                <a:path w="5315257" h="6318539">
                  <a:moveTo>
                    <a:pt x="0" y="0"/>
                  </a:moveTo>
                  <a:lnTo>
                    <a:pt x="5315257" y="0"/>
                  </a:lnTo>
                  <a:lnTo>
                    <a:pt x="5315257" y="6318539"/>
                  </a:lnTo>
                  <a:lnTo>
                    <a:pt x="0" y="631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769824" y="654981"/>
              <a:ext cx="7510103" cy="7478592"/>
            </a:xfrm>
            <a:custGeom>
              <a:avLst/>
              <a:gdLst/>
              <a:ahLst/>
              <a:cxnLst/>
              <a:rect l="l" t="t" r="r" b="b"/>
              <a:pathLst>
                <a:path w="7510103" h="7478592">
                  <a:moveTo>
                    <a:pt x="0" y="0"/>
                  </a:moveTo>
                  <a:lnTo>
                    <a:pt x="7510103" y="0"/>
                  </a:lnTo>
                  <a:lnTo>
                    <a:pt x="7510103" y="7478592"/>
                  </a:lnTo>
                  <a:lnTo>
                    <a:pt x="0" y="7478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315257" y="0"/>
              <a:ext cx="3454566" cy="1235007"/>
            </a:xfrm>
            <a:custGeom>
              <a:avLst/>
              <a:gdLst/>
              <a:ahLst/>
              <a:cxnLst/>
              <a:rect l="l" t="t" r="r" b="b"/>
              <a:pathLst>
                <a:path w="3454566" h="1235007">
                  <a:moveTo>
                    <a:pt x="0" y="0"/>
                  </a:moveTo>
                  <a:lnTo>
                    <a:pt x="3454567" y="0"/>
                  </a:lnTo>
                  <a:lnTo>
                    <a:pt x="3454567" y="1235007"/>
                  </a:lnTo>
                  <a:lnTo>
                    <a:pt x="0" y="123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66775"/>
            <a:ext cx="13793245" cy="13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2. Generate a report that provides an overview of the number of stores in each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B6D07-B7F2-683F-AFD4-B0979D34D534}"/>
              </a:ext>
            </a:extLst>
          </p:cNvPr>
          <p:cNvSpPr txBox="1"/>
          <p:nvPr/>
        </p:nvSpPr>
        <p:spPr>
          <a:xfrm>
            <a:off x="1028700" y="8582286"/>
            <a:ext cx="13986568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 err="1">
                <a:solidFill>
                  <a:srgbClr val="FFFFFF"/>
                </a:solidFill>
                <a:latin typeface="Calibri (MS)"/>
              </a:rPr>
              <a:t>AtliQ</a:t>
            </a:r>
            <a:r>
              <a:rPr lang="en-US" sz="4000" dirty="0">
                <a:solidFill>
                  <a:srgbClr val="FFFFFF"/>
                </a:solidFill>
                <a:latin typeface="Calibri (MS)"/>
              </a:rPr>
              <a:t> to understand cities with the </a:t>
            </a:r>
            <a:r>
              <a:rPr lang="en-US" sz="4000" dirty="0">
                <a:solidFill>
                  <a:srgbClr val="E15A3F"/>
                </a:solidFill>
                <a:latin typeface="Calibri (MS) Bold"/>
              </a:rPr>
              <a:t>highest/lowest</a:t>
            </a:r>
            <a:r>
              <a:rPr lang="en-US" sz="3500" dirty="0">
                <a:solidFill>
                  <a:srgbClr val="E15A3F"/>
                </a:solidFill>
                <a:latin typeface="Calibri (MS) Bold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Calibri (MS)"/>
              </a:rPr>
              <a:t>store presence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68627" y="3148474"/>
            <a:ext cx="10750746" cy="1552698"/>
          </a:xfrm>
          <a:custGeom>
            <a:avLst/>
            <a:gdLst/>
            <a:ahLst/>
            <a:cxnLst/>
            <a:rect l="l" t="t" r="r" b="b"/>
            <a:pathLst>
              <a:path w="10750746" h="1552698">
                <a:moveTo>
                  <a:pt x="0" y="0"/>
                </a:moveTo>
                <a:lnTo>
                  <a:pt x="10750746" y="0"/>
                </a:lnTo>
                <a:lnTo>
                  <a:pt x="10750746" y="1552698"/>
                </a:lnTo>
                <a:lnTo>
                  <a:pt x="0" y="155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66775"/>
            <a:ext cx="13793245" cy="13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3. Generate a report that displays each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campaign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 along with the total revenue generated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before 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and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after 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the campaign.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32BE2-A035-F53A-78B0-5638900DE40F}"/>
              </a:ext>
            </a:extLst>
          </p:cNvPr>
          <p:cNvSpPr txBox="1"/>
          <p:nvPr/>
        </p:nvSpPr>
        <p:spPr>
          <a:xfrm>
            <a:off x="1028700" y="7962900"/>
            <a:ext cx="13986568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</a:rPr>
              <a:t>Evaluate the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financial impact </a:t>
            </a:r>
            <a:r>
              <a:rPr lang="en-US" sz="4000" dirty="0">
                <a:solidFill>
                  <a:srgbClr val="FFFFFF"/>
                </a:solidFill>
                <a:latin typeface="Calibri (MS)"/>
              </a:rPr>
              <a:t>of promotional campaigns.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5E72F-1490-D85C-D3B0-60B8E3BE5A6A}"/>
              </a:ext>
            </a:extLst>
          </p:cNvPr>
          <p:cNvSpPr txBox="1"/>
          <p:nvPr/>
        </p:nvSpPr>
        <p:spPr>
          <a:xfrm>
            <a:off x="1028700" y="5512846"/>
            <a:ext cx="4381500" cy="148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</a:rPr>
              <a:t>Diwali – 88.89M</a:t>
            </a:r>
          </a:p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</a:rPr>
              <a:t>Sankranti – 66.02M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3828" y="3613383"/>
            <a:ext cx="8140344" cy="3060233"/>
          </a:xfrm>
          <a:custGeom>
            <a:avLst/>
            <a:gdLst/>
            <a:ahLst/>
            <a:cxnLst/>
            <a:rect l="l" t="t" r="r" b="b"/>
            <a:pathLst>
              <a:path w="9222635" h="4000467">
                <a:moveTo>
                  <a:pt x="0" y="0"/>
                </a:moveTo>
                <a:lnTo>
                  <a:pt x="9222635" y="0"/>
                </a:lnTo>
                <a:lnTo>
                  <a:pt x="9222635" y="4000468"/>
                </a:lnTo>
                <a:lnTo>
                  <a:pt x="0" y="400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66775"/>
            <a:ext cx="1379324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</a:rPr>
              <a:t>4. Produce a report that calculates the incremental sold quantity (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ISU%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) for each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category 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during the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Diwali </a:t>
            </a:r>
            <a:r>
              <a:rPr lang="en-US" sz="3999" dirty="0">
                <a:solidFill>
                  <a:srgbClr val="FFFFFF"/>
                </a:solidFill>
                <a:latin typeface="Calibri (MS)"/>
              </a:rPr>
              <a:t>campaign. Additionally, provide rankings for the categories based on their ISU%.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94806-BAF4-2FC9-245F-F30390E55AD8}"/>
              </a:ext>
            </a:extLst>
          </p:cNvPr>
          <p:cNvSpPr txBox="1"/>
          <p:nvPr/>
        </p:nvSpPr>
        <p:spPr>
          <a:xfrm>
            <a:off x="1028700" y="6995798"/>
            <a:ext cx="13986568" cy="148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</a:rPr>
              <a:t>Assess the </a:t>
            </a:r>
            <a:r>
              <a:rPr lang="en-US" sz="3999" dirty="0">
                <a:solidFill>
                  <a:srgbClr val="E15A3F"/>
                </a:solidFill>
                <a:latin typeface="Calibri (MS)"/>
              </a:rPr>
              <a:t>category-wise</a:t>
            </a:r>
            <a:r>
              <a:rPr lang="en-US" sz="4000" dirty="0">
                <a:solidFill>
                  <a:srgbClr val="FFFFFF"/>
                </a:solidFill>
                <a:latin typeface="Calibri (MS)"/>
              </a:rPr>
              <a:t> success and impact of the Diwali campaign on incremental sales.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901</Words>
  <Application>Microsoft Office PowerPoint</Application>
  <PresentationFormat>Custom</PresentationFormat>
  <Paragraphs>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 (MS) Bold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Promotions ppt</dc:title>
  <cp:lastModifiedBy>G Viswavardhan Reddy</cp:lastModifiedBy>
  <cp:revision>3</cp:revision>
  <dcterms:created xsi:type="dcterms:W3CDTF">2006-08-16T00:00:00Z</dcterms:created>
  <dcterms:modified xsi:type="dcterms:W3CDTF">2024-02-29T07:15:58Z</dcterms:modified>
  <dc:identifier>DAF9rz90QOQ</dc:identifier>
</cp:coreProperties>
</file>